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4"/>
  </p:notesMasterIdLst>
  <p:handoutMasterIdLst>
    <p:handoutMasterId r:id="rId5"/>
  </p:handoutMasterIdLst>
  <p:sldIdLst>
    <p:sldId id="263" r:id="rId2"/>
    <p:sldId id="261" r:id="rId3"/>
  </p:sldIdLst>
  <p:sldSz cx="21599525" cy="30240288"/>
  <p:notesSz cx="6858000" cy="9945688"/>
  <p:embeddedFontLst>
    <p:embeddedFont>
      <p:font typeface="KoPubWorld돋움체 Bold" panose="020B0600000101010101" charset="-127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24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5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5B9BD5"/>
    <a:srgbClr val="2E1D54"/>
    <a:srgbClr val="32205A"/>
    <a:srgbClr val="ED7D31"/>
    <a:srgbClr val="523593"/>
    <a:srgbClr val="412A74"/>
    <a:srgbClr val="21153B"/>
    <a:srgbClr val="005696"/>
    <a:srgbClr val="0017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F11B8D1-5603-4127-9C00-7F71CBD251E5}" v="14" dt="2022-05-27T03:22:58.1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04" autoAdjust="0"/>
    <p:restoredTop sz="94660"/>
  </p:normalViewPr>
  <p:slideViewPr>
    <p:cSldViewPr snapToGrid="0">
      <p:cViewPr>
        <p:scale>
          <a:sx n="44" d="100"/>
          <a:sy n="44" d="100"/>
        </p:scale>
        <p:origin x="990" y="-2433"/>
      </p:cViewPr>
      <p:guideLst>
        <p:guide orient="horz" pos="9524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commentAuthors" Target="commentAuthors.xml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동영" userId="bbe7e9b3-d13e-4da1-958d-baad376ea1de" providerId="ADAL" clId="{AF11B8D1-5603-4127-9C00-7F71CBD251E5}"/>
    <pc:docChg chg="undo custSel modSld modNotesMaster modHandout">
      <pc:chgData name="김동영" userId="bbe7e9b3-d13e-4da1-958d-baad376ea1de" providerId="ADAL" clId="{AF11B8D1-5603-4127-9C00-7F71CBD251E5}" dt="2022-05-27T04:34:44.348" v="7479"/>
      <pc:docMkLst>
        <pc:docMk/>
      </pc:docMkLst>
      <pc:sldChg chg="addSp modSp mod">
        <pc:chgData name="김동영" userId="bbe7e9b3-d13e-4da1-958d-baad376ea1de" providerId="ADAL" clId="{AF11B8D1-5603-4127-9C00-7F71CBD251E5}" dt="2022-05-27T04:34:44.348" v="7479"/>
        <pc:sldMkLst>
          <pc:docMk/>
          <pc:sldMk cId="2849550514" sldId="261"/>
        </pc:sldMkLst>
        <pc:spChg chg="add mod">
          <ac:chgData name="김동영" userId="bbe7e9b3-d13e-4da1-958d-baad376ea1de" providerId="ADAL" clId="{AF11B8D1-5603-4127-9C00-7F71CBD251E5}" dt="2022-05-27T00:18:46.085" v="3378" actId="20577"/>
          <ac:spMkLst>
            <pc:docMk/>
            <pc:sldMk cId="2849550514" sldId="261"/>
            <ac:spMk id="2" creationId="{23D8F554-7B8B-EE48-6BB9-384E04DD7350}"/>
          </ac:spMkLst>
        </pc:spChg>
        <pc:spChg chg="add mod">
          <ac:chgData name="김동영" userId="bbe7e9b3-d13e-4da1-958d-baad376ea1de" providerId="ADAL" clId="{AF11B8D1-5603-4127-9C00-7F71CBD251E5}" dt="2022-05-26T10:41:28.251" v="96" actId="1076"/>
          <ac:spMkLst>
            <pc:docMk/>
            <pc:sldMk cId="2849550514" sldId="261"/>
            <ac:spMk id="3" creationId="{515C80B3-F866-CFFB-CE68-6FBED2168F8C}"/>
          </ac:spMkLst>
        </pc:spChg>
        <pc:spChg chg="mod">
          <ac:chgData name="김동영" userId="bbe7e9b3-d13e-4da1-958d-baad376ea1de" providerId="ADAL" clId="{AF11B8D1-5603-4127-9C00-7F71CBD251E5}" dt="2022-05-26T10:40:00.203" v="93" actId="1076"/>
          <ac:spMkLst>
            <pc:docMk/>
            <pc:sldMk cId="2849550514" sldId="261"/>
            <ac:spMk id="16" creationId="{D2B579D1-C527-410A-B54C-38BEE5573B9D}"/>
          </ac:spMkLst>
        </pc:spChg>
        <pc:spChg chg="mod">
          <ac:chgData name="김동영" userId="bbe7e9b3-d13e-4da1-958d-baad376ea1de" providerId="ADAL" clId="{AF11B8D1-5603-4127-9C00-7F71CBD251E5}" dt="2022-05-26T10:38:51.943" v="49" actId="20577"/>
          <ac:spMkLst>
            <pc:docMk/>
            <pc:sldMk cId="2849550514" sldId="261"/>
            <ac:spMk id="18" creationId="{7AC38C2E-F1C5-46DD-B72A-A914A737D63C}"/>
          </ac:spMkLst>
        </pc:spChg>
        <pc:spChg chg="mod">
          <ac:chgData name="김동영" userId="bbe7e9b3-d13e-4da1-958d-baad376ea1de" providerId="ADAL" clId="{AF11B8D1-5603-4127-9C00-7F71CBD251E5}" dt="2022-05-25T10:25:47.528" v="35" actId="20577"/>
          <ac:spMkLst>
            <pc:docMk/>
            <pc:sldMk cId="2849550514" sldId="261"/>
            <ac:spMk id="19" creationId="{55EC1DA1-2890-4669-AD5C-D20EDF2640D8}"/>
          </ac:spMkLst>
        </pc:spChg>
        <pc:spChg chg="mod">
          <ac:chgData name="김동영" userId="bbe7e9b3-d13e-4da1-958d-baad376ea1de" providerId="ADAL" clId="{AF11B8D1-5603-4127-9C00-7F71CBD251E5}" dt="2022-05-26T10:38:59.944" v="81" actId="14100"/>
          <ac:spMkLst>
            <pc:docMk/>
            <pc:sldMk cId="2849550514" sldId="261"/>
            <ac:spMk id="20" creationId="{4AF4853E-787E-49CF-AEBC-50EEF4D5D0CD}"/>
          </ac:spMkLst>
        </pc:spChg>
        <pc:spChg chg="add mod">
          <ac:chgData name="김동영" userId="bbe7e9b3-d13e-4da1-958d-baad376ea1de" providerId="ADAL" clId="{AF11B8D1-5603-4127-9C00-7F71CBD251E5}" dt="2022-05-27T04:34:44.348" v="7479"/>
          <ac:spMkLst>
            <pc:docMk/>
            <pc:sldMk cId="2849550514" sldId="261"/>
            <ac:spMk id="24" creationId="{005BD003-5042-40FF-4250-4429228372BC}"/>
          </ac:spMkLst>
        </pc:spChg>
        <pc:spChg chg="add mod">
          <ac:chgData name="김동영" userId="bbe7e9b3-d13e-4da1-958d-baad376ea1de" providerId="ADAL" clId="{AF11B8D1-5603-4127-9C00-7F71CBD251E5}" dt="2022-05-27T03:25:35.400" v="5120" actId="20577"/>
          <ac:spMkLst>
            <pc:docMk/>
            <pc:sldMk cId="2849550514" sldId="261"/>
            <ac:spMk id="25" creationId="{75CF692C-4042-733E-DAA5-E4063453D9BD}"/>
          </ac:spMkLst>
        </pc:spChg>
        <pc:grpChg chg="mod">
          <ac:chgData name="김동영" userId="bbe7e9b3-d13e-4da1-958d-baad376ea1de" providerId="ADAL" clId="{AF11B8D1-5603-4127-9C00-7F71CBD251E5}" dt="2022-05-26T11:26:09.692" v="122" actId="1076"/>
          <ac:grpSpMkLst>
            <pc:docMk/>
            <pc:sldMk cId="2849550514" sldId="261"/>
            <ac:grpSpMk id="71" creationId="{39B4D076-CBB6-4C78-A00A-DE861294DD24}"/>
          </ac:grpSpMkLst>
        </pc:grpChg>
        <pc:picChg chg="add mod">
          <ac:chgData name="김동영" userId="bbe7e9b3-d13e-4da1-958d-baad376ea1de" providerId="ADAL" clId="{AF11B8D1-5603-4127-9C00-7F71CBD251E5}" dt="2022-05-26T10:42:42.023" v="109" actId="14100"/>
          <ac:picMkLst>
            <pc:docMk/>
            <pc:sldMk cId="2849550514" sldId="261"/>
            <ac:picMk id="5" creationId="{4C1487C2-D055-6593-6CA2-AD6DD7326C37}"/>
          </ac:picMkLst>
        </pc:picChg>
        <pc:picChg chg="add mod">
          <ac:chgData name="김동영" userId="bbe7e9b3-d13e-4da1-958d-baad376ea1de" providerId="ADAL" clId="{AF11B8D1-5603-4127-9C00-7F71CBD251E5}" dt="2022-05-26T10:41:44.278" v="101" actId="1076"/>
          <ac:picMkLst>
            <pc:docMk/>
            <pc:sldMk cId="2849550514" sldId="261"/>
            <ac:picMk id="1025" creationId="{21977044-1B03-1C65-F427-E81852057E6A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870BE7-57DD-4E46-BBF3-FB5E65DACE6A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779747-0005-49E2-9E9F-906870918BE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871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90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25400-64F7-4AF7-8BBC-C769E28FA35F}" type="datetimeFigureOut">
              <a:rPr lang="ko-KR" altLang="en-US" smtClean="0"/>
              <a:t>2022-05-27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230438" y="1243013"/>
            <a:ext cx="2397125" cy="33575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786362"/>
            <a:ext cx="5486400" cy="39161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9446678"/>
            <a:ext cx="2971800" cy="4990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5D688-FAA0-4934-9D6C-CA2389A967A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30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-320847" y="-2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9696755" cy="2122200"/>
                <a:chOff x="-6879657" y="8606760"/>
                <a:chExt cx="19696755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832803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(01)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1296465" y="8606760"/>
                  <a:ext cx="11520633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                     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9835017" cy="2122200"/>
                <a:chOff x="-6879656" y="8606760"/>
                <a:chExt cx="19835017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(02)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1201020" y="8606760"/>
                  <a:ext cx="1175434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20101338" cy="2122200"/>
                <a:chOff x="-6879656" y="8606760"/>
                <a:chExt cx="20101338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(03)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1252878" y="8606760"/>
                  <a:ext cx="11968804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62C76-06F6-4FBB-9DED-545C07DB4039}" type="datetimeFigureOut">
              <a:rPr lang="ko-KR" altLang="en-US" smtClean="0"/>
              <a:pPr/>
              <a:t>2022-05-27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339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2022-05-27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79" r:id="rId5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8300" y="2095500"/>
            <a:ext cx="19240500" cy="123418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/>
              <a:t>[</a:t>
            </a:r>
            <a:r>
              <a:rPr lang="ko-KR" altLang="en-US" sz="4400" b="1" dirty="0"/>
              <a:t>포스터 작성 시 유의사항</a:t>
            </a:r>
            <a:r>
              <a:rPr lang="en-US" altLang="ko-KR" sz="4400" b="1" dirty="0"/>
              <a:t>-</a:t>
            </a:r>
            <a:r>
              <a:rPr lang="ko-KR" altLang="en-US" sz="4400" b="1" dirty="0"/>
              <a:t>주어진 폰트 및 크기 변경 불가</a:t>
            </a:r>
            <a:r>
              <a:rPr lang="en-US" altLang="ko-KR" sz="4400" b="1" dirty="0"/>
              <a:t>]</a:t>
            </a:r>
          </a:p>
          <a:p>
            <a:endParaRPr lang="en-US" altLang="ko-KR" sz="3200" dirty="0">
              <a:latin typeface="+mn-ea"/>
            </a:endParaRPr>
          </a:p>
          <a:p>
            <a:pPr marL="514350" indent="-514350">
              <a:buAutoNum type="arabicPeriod"/>
            </a:pPr>
            <a:r>
              <a:rPr lang="ko-KR" altLang="en-US" sz="4000" dirty="0" err="1">
                <a:latin typeface="+mn-ea"/>
              </a:rPr>
              <a:t>과제명</a:t>
            </a:r>
            <a:r>
              <a:rPr lang="ko-KR" altLang="en-US" sz="4000" dirty="0">
                <a:latin typeface="+mn-ea"/>
              </a:rPr>
              <a:t> 작성</a:t>
            </a:r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- </a:t>
            </a:r>
            <a:r>
              <a:rPr lang="ko-KR" altLang="en-US" sz="4000" dirty="0" err="1">
                <a:latin typeface="+mn-ea"/>
              </a:rPr>
              <a:t>과제명이</a:t>
            </a:r>
            <a:r>
              <a:rPr lang="ko-KR" altLang="en-US" sz="4000" dirty="0">
                <a:latin typeface="+mn-ea"/>
              </a:rPr>
              <a:t> </a:t>
            </a:r>
            <a:r>
              <a:rPr lang="en-US" altLang="ko-KR" sz="4000" dirty="0">
                <a:latin typeface="+mn-ea"/>
              </a:rPr>
              <a:t>2</a:t>
            </a:r>
            <a:r>
              <a:rPr lang="ko-KR" altLang="en-US" sz="4000" dirty="0">
                <a:latin typeface="+mn-ea"/>
              </a:rPr>
              <a:t>줄일 경우</a:t>
            </a:r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:</a:t>
            </a:r>
            <a:r>
              <a:rPr lang="ko-KR" altLang="en-US" sz="4000" dirty="0">
                <a:latin typeface="+mn-ea"/>
              </a:rPr>
              <a:t> 현재 폰트와 글자 크기 유지 </a:t>
            </a:r>
            <a:r>
              <a:rPr lang="en-US" altLang="ko-KR" sz="4000" dirty="0">
                <a:latin typeface="+mn-ea"/>
              </a:rPr>
              <a:t>-</a:t>
            </a:r>
            <a:r>
              <a:rPr lang="en-US" altLang="ko-KR" sz="4000" dirty="0" err="1">
                <a:latin typeface="+mn-ea"/>
              </a:rPr>
              <a:t>KoPubWorld</a:t>
            </a:r>
            <a:r>
              <a:rPr lang="ko-KR" altLang="en-US" sz="4000" dirty="0">
                <a:latin typeface="+mn-ea"/>
              </a:rPr>
              <a:t>돋움체 </a:t>
            </a:r>
            <a:r>
              <a:rPr lang="en-US" altLang="ko-KR" sz="4000" dirty="0">
                <a:latin typeface="+mn-ea"/>
              </a:rPr>
              <a:t>Bold / </a:t>
            </a:r>
            <a:r>
              <a:rPr lang="ko-KR" altLang="en-US" sz="4000" dirty="0">
                <a:latin typeface="+mn-ea"/>
              </a:rPr>
              <a:t>글자 크기 </a:t>
            </a:r>
            <a:r>
              <a:rPr lang="en-US" altLang="ko-KR" sz="4000" dirty="0">
                <a:latin typeface="+mn-ea"/>
              </a:rPr>
              <a:t>66</a:t>
            </a:r>
          </a:p>
          <a:p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- </a:t>
            </a:r>
            <a:r>
              <a:rPr lang="ko-KR" altLang="en-US" sz="4000" dirty="0" err="1">
                <a:latin typeface="+mn-ea"/>
              </a:rPr>
              <a:t>과제명이</a:t>
            </a:r>
            <a:r>
              <a:rPr lang="ko-KR" altLang="en-US" sz="4000" dirty="0">
                <a:latin typeface="+mn-ea"/>
              </a:rPr>
              <a:t> </a:t>
            </a:r>
            <a:r>
              <a:rPr lang="en-US" altLang="ko-KR" sz="4000" dirty="0">
                <a:latin typeface="+mn-ea"/>
              </a:rPr>
              <a:t>1</a:t>
            </a:r>
            <a:r>
              <a:rPr lang="ko-KR" altLang="en-US" sz="4000" dirty="0">
                <a:latin typeface="+mn-ea"/>
              </a:rPr>
              <a:t>줄일 경우 </a:t>
            </a:r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 : </a:t>
            </a:r>
            <a:r>
              <a:rPr lang="en-US" altLang="ko-KR" sz="4000" dirty="0" err="1">
                <a:latin typeface="+mn-ea"/>
              </a:rPr>
              <a:t>KoPubWorld</a:t>
            </a:r>
            <a:r>
              <a:rPr lang="ko-KR" altLang="en-US" sz="4000" dirty="0">
                <a:latin typeface="+mn-ea"/>
              </a:rPr>
              <a:t>돋움체 </a:t>
            </a:r>
            <a:r>
              <a:rPr lang="en-US" altLang="ko-KR" sz="4000" dirty="0">
                <a:latin typeface="+mn-ea"/>
              </a:rPr>
              <a:t>Bold / </a:t>
            </a:r>
            <a:r>
              <a:rPr lang="ko-KR" altLang="en-US" sz="4000" dirty="0">
                <a:latin typeface="+mn-ea"/>
              </a:rPr>
              <a:t>글자 크기만 </a:t>
            </a:r>
            <a:r>
              <a:rPr lang="en-US" altLang="ko-KR" sz="4000" dirty="0">
                <a:latin typeface="+mn-ea"/>
              </a:rPr>
              <a:t>72 </a:t>
            </a:r>
            <a:r>
              <a:rPr lang="ko-KR" altLang="en-US" sz="4000" dirty="0">
                <a:latin typeface="+mn-ea"/>
              </a:rPr>
              <a:t>로 변경</a:t>
            </a:r>
            <a:endParaRPr lang="en-US" altLang="ko-KR" sz="4000" dirty="0">
              <a:latin typeface="+mn-ea"/>
            </a:endParaRPr>
          </a:p>
          <a:p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2. </a:t>
            </a:r>
            <a:r>
              <a:rPr lang="ko-KR" altLang="en-US" sz="4000" dirty="0" err="1">
                <a:latin typeface="+mn-ea"/>
              </a:rPr>
              <a:t>팀명</a:t>
            </a:r>
            <a:r>
              <a:rPr lang="en-US" altLang="ko-KR" sz="4000" dirty="0">
                <a:latin typeface="+mn-ea"/>
              </a:rPr>
              <a:t>/ </a:t>
            </a:r>
            <a:r>
              <a:rPr lang="ko-KR" altLang="en-US" sz="4000" dirty="0" err="1">
                <a:latin typeface="+mn-ea"/>
              </a:rPr>
              <a:t>팀원명</a:t>
            </a:r>
            <a:r>
              <a:rPr lang="en-US" altLang="ko-KR" sz="4000" dirty="0">
                <a:latin typeface="+mn-ea"/>
              </a:rPr>
              <a:t>/ </a:t>
            </a:r>
            <a:r>
              <a:rPr lang="ko-KR" altLang="en-US" sz="4000" dirty="0">
                <a:latin typeface="+mn-ea"/>
              </a:rPr>
              <a:t>지도교수 작성시 </a:t>
            </a:r>
            <a:r>
              <a:rPr lang="en-US" altLang="ko-KR" sz="4000" dirty="0">
                <a:latin typeface="+mn-ea"/>
              </a:rPr>
              <a:t>: </a:t>
            </a:r>
            <a:r>
              <a:rPr lang="en-US" altLang="ko-KR" sz="4000" dirty="0" err="1">
                <a:latin typeface="+mn-ea"/>
              </a:rPr>
              <a:t>KoPubWorld</a:t>
            </a:r>
            <a:r>
              <a:rPr lang="ko-KR" altLang="en-US" sz="4000" dirty="0">
                <a:latin typeface="+mn-ea"/>
              </a:rPr>
              <a:t>돋움체 </a:t>
            </a:r>
            <a:r>
              <a:rPr lang="en-US" altLang="ko-KR" sz="4000" dirty="0">
                <a:latin typeface="+mn-ea"/>
              </a:rPr>
              <a:t>Bold / </a:t>
            </a:r>
            <a:r>
              <a:rPr lang="ko-KR" altLang="en-US" sz="4000" dirty="0">
                <a:latin typeface="+mn-ea"/>
              </a:rPr>
              <a:t>글자 크기 </a:t>
            </a:r>
            <a:r>
              <a:rPr lang="en-US" altLang="ko-KR" sz="4000" dirty="0">
                <a:latin typeface="+mn-ea"/>
              </a:rPr>
              <a:t>32</a:t>
            </a:r>
          </a:p>
          <a:p>
            <a:endParaRPr lang="en-US" altLang="ko-KR" sz="4000" dirty="0">
              <a:latin typeface="+mn-ea"/>
            </a:endParaRPr>
          </a:p>
          <a:p>
            <a:r>
              <a:rPr lang="en-US" altLang="ko-KR" sz="4000" dirty="0">
                <a:latin typeface="+mn-ea"/>
              </a:rPr>
              <a:t>3. </a:t>
            </a:r>
            <a:r>
              <a:rPr lang="ko-KR" altLang="en-US" sz="4000" dirty="0">
                <a:latin typeface="+mn-ea"/>
              </a:rPr>
              <a:t>본문</a:t>
            </a:r>
            <a:r>
              <a:rPr lang="en-US" altLang="ko-KR" sz="4000" dirty="0">
                <a:latin typeface="+mn-ea"/>
              </a:rPr>
              <a:t>: </a:t>
            </a:r>
            <a:r>
              <a:rPr lang="ko-KR" altLang="en-US" sz="4000" dirty="0" err="1">
                <a:latin typeface="+mn-ea"/>
              </a:rPr>
              <a:t>맑은고딕</a:t>
            </a:r>
            <a:r>
              <a:rPr lang="en-US" altLang="ko-KR" sz="4000" dirty="0">
                <a:latin typeface="+mn-ea"/>
              </a:rPr>
              <a:t>(</a:t>
            </a:r>
            <a:r>
              <a:rPr lang="ko-KR" altLang="en-US" sz="4000" dirty="0">
                <a:latin typeface="+mn-ea"/>
              </a:rPr>
              <a:t>본문</a:t>
            </a:r>
            <a:r>
              <a:rPr lang="en-US" altLang="ko-KR" sz="4000" dirty="0">
                <a:latin typeface="+mn-ea"/>
              </a:rPr>
              <a:t>)</a:t>
            </a:r>
            <a:r>
              <a:rPr lang="ko-KR" altLang="en-US" sz="4000" dirty="0">
                <a:latin typeface="+mn-ea"/>
              </a:rPr>
              <a:t> </a:t>
            </a:r>
            <a:r>
              <a:rPr lang="en-US" altLang="ko-KR" sz="4000" dirty="0">
                <a:latin typeface="+mn-ea"/>
              </a:rPr>
              <a:t>/ </a:t>
            </a:r>
            <a:r>
              <a:rPr lang="ko-KR" altLang="en-US" sz="4000" dirty="0">
                <a:latin typeface="+mn-ea"/>
              </a:rPr>
              <a:t>글자 크기 </a:t>
            </a:r>
            <a:r>
              <a:rPr lang="en-US" altLang="ko-KR" sz="4000" dirty="0">
                <a:latin typeface="+mn-ea"/>
              </a:rPr>
              <a:t>31.5</a:t>
            </a:r>
          </a:p>
          <a:p>
            <a:r>
              <a:rPr lang="en-US" altLang="ko-KR" sz="4000" dirty="0">
                <a:latin typeface="+mn-ea"/>
              </a:rPr>
              <a:t> - 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본문의 내용에 따라 글자 크기 변경 가능하나 폰트는 변경 불가</a:t>
            </a:r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** 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포스터 제출시 본 유의사항 페이지와 기타 페이지 삭제 후</a:t>
            </a:r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    </a:t>
            </a:r>
            <a:r>
              <a:rPr lang="ko-KR" altLang="en-US" sz="4000" b="1" dirty="0" err="1">
                <a:latin typeface="+mn-ea"/>
                <a:cs typeface="함초롬돋움" panose="020B0604000101010101" pitchFamily="50" charset="-127"/>
              </a:rPr>
              <a:t>본인팀의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 포스터 </a:t>
            </a:r>
            <a:r>
              <a:rPr lang="en-US" altLang="ko-KR" sz="4000" b="1" dirty="0">
                <a:latin typeface="+mn-ea"/>
                <a:cs typeface="함초롬돋움" panose="020B0604000101010101" pitchFamily="50" charset="-127"/>
              </a:rPr>
              <a:t>1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장만 </a:t>
            </a:r>
            <a:r>
              <a:rPr lang="en-US" altLang="ko-KR" sz="4000" b="1" dirty="0">
                <a:latin typeface="+mn-ea"/>
                <a:cs typeface="함초롬돋움" panose="020B0604000101010101" pitchFamily="50" charset="-127"/>
              </a:rPr>
              <a:t>pdf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와 </a:t>
            </a:r>
            <a:r>
              <a:rPr lang="en-US" altLang="ko-KR" sz="4000" b="1" dirty="0" err="1">
                <a:latin typeface="+mn-ea"/>
                <a:cs typeface="함초롬돋움" panose="020B0604000101010101" pitchFamily="50" charset="-127"/>
              </a:rPr>
              <a:t>ppt</a:t>
            </a:r>
            <a:r>
              <a:rPr lang="ko-KR" altLang="en-US" sz="4000" b="1" dirty="0">
                <a:latin typeface="+mn-ea"/>
                <a:cs typeface="함초롬돋움" panose="020B0604000101010101" pitchFamily="50" charset="-127"/>
              </a:rPr>
              <a:t>형식으로 각각 저장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.</a:t>
            </a:r>
          </a:p>
          <a:p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    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파일명 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[22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년 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1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학기 </a:t>
            </a:r>
            <a:r>
              <a:rPr lang="ko-KR" altLang="en-US" sz="4000" dirty="0" err="1">
                <a:latin typeface="+mn-ea"/>
                <a:cs typeface="함초롬돋움" panose="020B0604000101010101" pitchFamily="50" charset="-127"/>
              </a:rPr>
              <a:t>캡스톤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-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포스터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-</a:t>
            </a:r>
            <a:r>
              <a:rPr lang="ko-KR" altLang="en-US" sz="4000" dirty="0" err="1">
                <a:latin typeface="+mn-ea"/>
                <a:cs typeface="함초롬돋움" panose="020B0604000101010101" pitchFamily="50" charset="-127"/>
              </a:rPr>
              <a:t>팀명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(</a:t>
            </a:r>
            <a:r>
              <a:rPr lang="ko-KR" altLang="en-US" sz="4000" dirty="0" err="1">
                <a:latin typeface="+mn-ea"/>
                <a:cs typeface="함초롬돋움" panose="020B0604000101010101" pitchFamily="50" charset="-127"/>
              </a:rPr>
              <a:t>팀장명</a:t>
            </a:r>
            <a:r>
              <a:rPr lang="en-US" altLang="ko-KR" sz="4000" dirty="0">
                <a:latin typeface="+mn-ea"/>
                <a:cs typeface="함초롬돋움" panose="020B0604000101010101" pitchFamily="50" charset="-127"/>
              </a:rPr>
              <a:t>)]</a:t>
            </a:r>
            <a:r>
              <a:rPr lang="ko-KR" altLang="en-US" sz="4000" dirty="0">
                <a:latin typeface="+mn-ea"/>
                <a:cs typeface="함초롬돋움" panose="020B0604000101010101" pitchFamily="50" charset="-127"/>
              </a:rPr>
              <a:t>으로 </a:t>
            </a:r>
            <a:r>
              <a:rPr lang="ko-KR" altLang="en-US" sz="4000" dirty="0">
                <a:latin typeface="+mn-ea"/>
              </a:rPr>
              <a:t>모두 업로드</a:t>
            </a:r>
            <a:endParaRPr lang="en-US" altLang="ko-KR" sz="4000" dirty="0">
              <a:latin typeface="+mn-ea"/>
              <a:cs typeface="함초롬돋움" panose="020B0604000101010101" pitchFamily="50" charset="-127"/>
            </a:endParaRPr>
          </a:p>
          <a:p>
            <a:endParaRPr lang="ko-KR" altLang="en-US" sz="4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6511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그룹 70">
            <a:extLst>
              <a:ext uri="{FF2B5EF4-FFF2-40B4-BE49-F238E27FC236}">
                <a16:creationId xmlns:a16="http://schemas.microsoft.com/office/drawing/2014/main" id="{39B4D076-CBB6-4C78-A00A-DE861294DD24}"/>
              </a:ext>
            </a:extLst>
          </p:cNvPr>
          <p:cNvGrpSpPr/>
          <p:nvPr/>
        </p:nvGrpSpPr>
        <p:grpSpPr>
          <a:xfrm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72" name="그룹 71">
              <a:extLst>
                <a:ext uri="{FF2B5EF4-FFF2-40B4-BE49-F238E27FC236}">
                  <a16:creationId xmlns:a16="http://schemas.microsoft.com/office/drawing/2014/main" id="{C33DA88A-847C-4BD4-8E6E-D60B7C46291B}"/>
                </a:ext>
              </a:extLst>
            </p:cNvPr>
            <p:cNvGrpSpPr/>
            <p:nvPr/>
          </p:nvGrpSpPr>
          <p:grpSpPr>
            <a:xfrm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74" name="직사각형 73">
                <a:extLst>
                  <a:ext uri="{FF2B5EF4-FFF2-40B4-BE49-F238E27FC236}">
                    <a16:creationId xmlns:a16="http://schemas.microsoft.com/office/drawing/2014/main" id="{E1E2FDE0-8DDF-405F-AB17-E84CAF3D31C1}"/>
                  </a:ext>
                </a:extLst>
              </p:cNvPr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sz="3200" dirty="0"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rPr>
                  <a:t>과제목적</a:t>
                </a:r>
              </a:p>
            </p:txBody>
          </p:sp>
          <p:sp>
            <p:nvSpPr>
              <p:cNvPr id="75" name="직각 삼각형 74">
                <a:extLst>
                  <a:ext uri="{FF2B5EF4-FFF2-40B4-BE49-F238E27FC236}">
                    <a16:creationId xmlns:a16="http://schemas.microsoft.com/office/drawing/2014/main" id="{F78D9B11-03CA-4503-AFCE-F0D710235F1B}"/>
                  </a:ext>
                </a:extLst>
              </p:cNvPr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rtlCol="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ko-KR" altLang="en-US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endParaRPr>
              </a:p>
            </p:txBody>
          </p:sp>
        </p:grpSp>
        <p:sp>
          <p:nvSpPr>
            <p:cNvPr id="73" name="직사각형 72">
              <a:extLst>
                <a:ext uri="{FF2B5EF4-FFF2-40B4-BE49-F238E27FC236}">
                  <a16:creationId xmlns:a16="http://schemas.microsoft.com/office/drawing/2014/main" id="{D30B06C8-C7C9-4170-9AE7-22CA7A8D56F5}"/>
                </a:ext>
              </a:extLst>
            </p:cNvPr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9F8AFB12-4348-46F7-B01C-1EA97C731CAA}"/>
              </a:ext>
            </a:extLst>
          </p:cNvPr>
          <p:cNvGrpSpPr/>
          <p:nvPr/>
        </p:nvGrpSpPr>
        <p:grpSpPr>
          <a:xfrm>
            <a:off x="1346479" y="13927106"/>
            <a:ext cx="3153426" cy="750446"/>
            <a:chOff x="2500298" y="285728"/>
            <a:chExt cx="1714512" cy="571504"/>
          </a:xfrm>
          <a:solidFill>
            <a:srgbClr val="ED7D31"/>
          </a:solidFill>
        </p:grpSpPr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68F7D807-034B-4EE0-A8B9-2081EB93B482}"/>
                </a:ext>
              </a:extLst>
            </p:cNvPr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과제내용</a:t>
              </a:r>
            </a:p>
          </p:txBody>
        </p:sp>
        <p:sp>
          <p:nvSpPr>
            <p:cNvPr id="78" name="직각 삼각형 77">
              <a:extLst>
                <a:ext uri="{FF2B5EF4-FFF2-40B4-BE49-F238E27FC236}">
                  <a16:creationId xmlns:a16="http://schemas.microsoft.com/office/drawing/2014/main" id="{900C1581-7B19-45B0-A753-F62A8AC64445}"/>
                </a:ext>
              </a:extLst>
            </p:cNvPr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424DC27D-428F-494D-98A2-41566E390D4C}"/>
              </a:ext>
            </a:extLst>
          </p:cNvPr>
          <p:cNvSpPr/>
          <p:nvPr/>
        </p:nvSpPr>
        <p:spPr>
          <a:xfrm>
            <a:off x="1177750" y="13927106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3200" dirty="0"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:a16="http://schemas.microsoft.com/office/drawing/2014/main" id="{ABD92A38-26C3-409B-B397-E86DBC113249}"/>
              </a:ext>
            </a:extLst>
          </p:cNvPr>
          <p:cNvGrpSpPr/>
          <p:nvPr/>
        </p:nvGrpSpPr>
        <p:grpSpPr>
          <a:xfrm>
            <a:off x="1177750" y="23461188"/>
            <a:ext cx="5041211" cy="750446"/>
            <a:chOff x="1224642" y="23461188"/>
            <a:chExt cx="5041211" cy="750446"/>
          </a:xfrm>
        </p:grpSpPr>
        <p:sp>
          <p:nvSpPr>
            <p:cNvPr id="84" name="직사각형 43">
              <a:extLst>
                <a:ext uri="{FF2B5EF4-FFF2-40B4-BE49-F238E27FC236}">
                  <a16:creationId xmlns:a16="http://schemas.microsoft.com/office/drawing/2014/main" id="{EC56BE77-10A4-4E54-97BD-4301BA2FDBFE}"/>
                </a:ext>
              </a:extLst>
            </p:cNvPr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3200" dirty="0"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활용방안 및 기대효과</a:t>
              </a:r>
            </a:p>
          </p:txBody>
        </p:sp>
        <p:sp>
          <p:nvSpPr>
            <p:cNvPr id="85" name="직사각형 84">
              <a:extLst>
                <a:ext uri="{FF2B5EF4-FFF2-40B4-BE49-F238E27FC236}">
                  <a16:creationId xmlns:a16="http://schemas.microsoft.com/office/drawing/2014/main" id="{0443CA68-EFD7-4E59-9B4D-5DE78D991345}"/>
                </a:ext>
              </a:extLst>
            </p:cNvPr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ko-KR" altLang="en-US" sz="3200" dirty="0"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2B579D1-C527-410A-B54C-38BEE5573B9D}"/>
              </a:ext>
            </a:extLst>
          </p:cNvPr>
          <p:cNvSpPr txBox="1"/>
          <p:nvPr/>
        </p:nvSpPr>
        <p:spPr>
          <a:xfrm>
            <a:off x="214427" y="2223415"/>
            <a:ext cx="148219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인공지능 기반 </a:t>
            </a:r>
            <a:r>
              <a:rPr lang="en-US" altLang="ko-KR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Windows </a:t>
            </a:r>
            <a:r>
              <a:rPr lang="ko-KR" altLang="en-US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악성코드 탐지</a:t>
            </a:r>
            <a:r>
              <a:rPr lang="en-US" altLang="ko-KR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및 </a:t>
            </a:r>
            <a:r>
              <a:rPr lang="en-US" altLang="ko-KR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PE </a:t>
            </a:r>
            <a:r>
              <a:rPr lang="ko-KR" altLang="en-US" sz="66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파일분석 서비스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39C57B7F-DF50-49AC-A095-03EE6C257B4E}"/>
              </a:ext>
            </a:extLst>
          </p:cNvPr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AC38C2E-F1C5-46DD-B72A-A914A737D63C}"/>
              </a:ext>
            </a:extLst>
          </p:cNvPr>
          <p:cNvSpPr/>
          <p:nvPr/>
        </p:nvSpPr>
        <p:spPr>
          <a:xfrm>
            <a:off x="10179777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아메바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EC1DA1-2890-4669-AD5C-D20EDF2640D8}"/>
              </a:ext>
            </a:extLst>
          </p:cNvPr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곽병일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4AF4853E-787E-49CF-AEBC-50EEF4D5D0CD}"/>
              </a:ext>
            </a:extLst>
          </p:cNvPr>
          <p:cNvSpPr/>
          <p:nvPr/>
        </p:nvSpPr>
        <p:spPr>
          <a:xfrm>
            <a:off x="10179777" y="5865555"/>
            <a:ext cx="358798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우건희</a:t>
            </a:r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김동영</a:t>
            </a:r>
            <a:endParaRPr lang="ko-KR" altLang="en-US" sz="3200" b="0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D8F554-7B8B-EE48-6BB9-384E04DD7350}"/>
              </a:ext>
            </a:extLst>
          </p:cNvPr>
          <p:cNvSpPr txBox="1"/>
          <p:nvPr/>
        </p:nvSpPr>
        <p:spPr>
          <a:xfrm>
            <a:off x="1177750" y="8431227"/>
            <a:ext cx="19353118" cy="478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750" marR="3175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코로나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19 Pandemic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으로 인해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일상 전반의 인프라가 디지털화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 err="1">
                <a:solidFill>
                  <a:srgbClr val="000000"/>
                </a:solidFill>
                <a:effectLst/>
                <a:latin typeface="+mn-ea"/>
              </a:rPr>
              <a:t>비대면화되며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온라인을 활용한 활동이 증가하고 있습니다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그러나 보안에 관해 충분히 준비되지 못하였기에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가정용 장비 및 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PC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등에 대한 공격 및 악성코드 출현이 증가하고 있습니다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그러나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악성코드 분석가가 증가하는 악성코드를 분석가가 모두 상세하게 분석하기에는 한계가 있습니다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악성코드 분석에는 </a:t>
            </a:r>
            <a:r>
              <a:rPr lang="ko-KR" altLang="en-US" sz="2150" b="1" kern="0" spc="0" dirty="0" err="1">
                <a:solidFill>
                  <a:srgbClr val="000000"/>
                </a:solidFill>
                <a:effectLst/>
                <a:latin typeface="+mn-ea"/>
              </a:rPr>
              <a:t>시그니처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 분석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PE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헤더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값 확인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레지스트리 변조 확인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네트워크 패킷 분석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 err="1">
                <a:solidFill>
                  <a:srgbClr val="000000"/>
                </a:solidFill>
                <a:effectLst/>
                <a:latin typeface="+mn-ea"/>
              </a:rPr>
              <a:t>디컴파일링을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 통한 소스 코드 복원 및 확인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어셈블리어를 기반으로 서브루틴을 분석하는 </a:t>
            </a:r>
            <a:r>
              <a:rPr lang="ko-KR" altLang="en-US" sz="2150" b="1" kern="0" spc="0" dirty="0" err="1">
                <a:solidFill>
                  <a:srgbClr val="000000"/>
                </a:solidFill>
                <a:effectLst/>
                <a:latin typeface="+mn-ea"/>
              </a:rPr>
              <a:t>리버싱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보고서 작성 등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다양한 과정들이 존재하기 때문이며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악성코드 하나를 분석하는 데 많은 시간이 소요됩니다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따라서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분석할 악성코드를 선별하는 것은 중요한 과정 중 하나입니다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</a:p>
          <a:p>
            <a:pPr marL="31750" marR="3175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저희는 이러한 상황에 문제를 느끼고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분석가에게 도움을 줄 수 있는 보조 도구 개발을 결정하게 되었습니다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기존에도 분석에 도움을 주는 보조 도구는 많이 있었습니다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그러나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인공지능 기반 악성코드 관련 연구는 많이 이루어져 왔음에도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인공지능 기반 악성코드 분석기법을 직접적으로 활용하는 서비스는 없었습니다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그래서 인공지능을 기반으로 한 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Windows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악성코드 탐지 모델을 개발하고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이를 기반으로 웹을 이용한 서비스를 개발하게 되었습니다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</a:p>
          <a:p>
            <a:pPr marL="31750" marR="3175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150" b="1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5C80B3-F866-CFFB-CE68-6FBED2168F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15995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507139176">
            <a:extLst>
              <a:ext uri="{FF2B5EF4-FFF2-40B4-BE49-F238E27FC236}">
                <a16:creationId xmlns:a16="http://schemas.microsoft.com/office/drawing/2014/main" id="{21977044-1B03-1C65-F427-E81852057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69395" y="14677552"/>
            <a:ext cx="4952380" cy="415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그림 4" descr="텍스트, 실외, 목재의, 스크린샷이(가) 표시된 사진&#10;&#10;자동 생성된 설명">
            <a:extLst>
              <a:ext uri="{FF2B5EF4-FFF2-40B4-BE49-F238E27FC236}">
                <a16:creationId xmlns:a16="http://schemas.microsoft.com/office/drawing/2014/main" id="{4C1487C2-D055-6593-6CA2-AD6DD7326C37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9394" y="19212568"/>
            <a:ext cx="4953600" cy="41508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05BD003-5042-40FF-4250-4429228372BC}"/>
              </a:ext>
            </a:extLst>
          </p:cNvPr>
          <p:cNvSpPr txBox="1"/>
          <p:nvPr/>
        </p:nvSpPr>
        <p:spPr>
          <a:xfrm>
            <a:off x="1123203" y="24211634"/>
            <a:ext cx="19353118" cy="4255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750" marR="31750" algn="just" fontAlgn="base" latinLnBrk="1">
              <a:lnSpc>
                <a:spcPct val="160000"/>
              </a:lnSpc>
            </a:pP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본 서비스는 악성코드 분석의 효율과 질은 높이고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분석에 들어가는 시간은 낮추는 효과가 있습니다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인공지능을 통한 자체 개발한 모델로 악성코드를 일차적으로 구분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/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탐지하고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악성코드 수동 분석에 필요한 데이터들을 제공하며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악성코드를 분석할 대상을 자동으로 분석하여 어떤 바이너리를 분석할지 도움을 줄 수 있기 때문입니다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게다가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이러한 결과를 웹 환경을 통해 접근할 수 있어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언제 어디서든 접근 가능하다는 장점이 있습니다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원격 접속 또한 지원하여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조직 외부에서도 접근할 수 있습니다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코로나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19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로 인해 증가한 재택근무 혹은 원격근무에도 대응할 수 있습니다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</a:t>
            </a:r>
          </a:p>
          <a:p>
            <a:pPr marL="31750" marR="31750" algn="just" fontAlgn="base" latinLnBrk="1">
              <a:lnSpc>
                <a:spcPct val="160000"/>
              </a:lnSpc>
            </a:pP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본 서비스는 악성코드를 탐지하는 분야에서 사용할 수 있습니다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부수적으로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Windows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프로그램을 리버스 엔지니어링 할 때도 사용할 수 있습니다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악성 프로그램을 판단하고 리버스 엔지니어링에 필요한 값을 제시해주기 때문에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여러 도구를 참조하며 리버스 엔지니어링에 필요한 값들을 찾을 필요 없어집니다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악성코드를 분석하는 기관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기업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개인에게 판매할 수 있습니다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앞으로 다양한 악성코드 탐지 모델과 더욱더 다양한 데이터를 제공한다면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더욱더 좋은 서비스로 발전할 수 있을 것입니다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CF692C-4042-733E-DAA5-E4063453D9BD}"/>
              </a:ext>
            </a:extLst>
          </p:cNvPr>
          <p:cNvSpPr txBox="1"/>
          <p:nvPr/>
        </p:nvSpPr>
        <p:spPr>
          <a:xfrm>
            <a:off x="1068657" y="14820336"/>
            <a:ext cx="13967759" cy="8490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1750" marR="3175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이 프로젝트에는 크게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악성코드를 처리하는 부분과 웹 서비스를 담당하는 부분으로 나뉘게 됩니다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자체 개발한 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CNN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기반 악성코드 탐지 모델을 통해 악성코드 여부를 확인하고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분석가들이 분석을 용이하게 할 수 있도록 각종 지표와 값을 제시합니다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이는 웹 페이지 서버 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-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악성코드 분석 서버 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- DB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로 이어지는 인프라를 기반으로 작동하며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, </a:t>
            </a:r>
            <a:r>
              <a:rPr lang="ko-KR" altLang="en-US" sz="2150" b="1" kern="0" spc="0" dirty="0">
                <a:solidFill>
                  <a:srgbClr val="000000"/>
                </a:solidFill>
                <a:effectLst/>
                <a:latin typeface="+mn-ea"/>
              </a:rPr>
              <a:t>웹을 통해 언제 어디서든 접근할 수 있습니다</a:t>
            </a:r>
            <a:r>
              <a:rPr lang="en-US" altLang="ko-KR" sz="2150" b="1" kern="0" spc="0" dirty="0">
                <a:solidFill>
                  <a:srgbClr val="000000"/>
                </a:solidFill>
                <a:effectLst/>
                <a:latin typeface="+mn-ea"/>
              </a:rPr>
              <a:t>.</a:t>
            </a:r>
          </a:p>
          <a:p>
            <a:pPr marL="31750" marR="3175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악성코드 분석 서버에서는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데이터를 추출하는 과정과 악성코드를 분석하는 과정으로 나뉩니다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데이터를 추출하는 과정에서는 분석할 파일의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 SHA256 </a:t>
            </a:r>
            <a:r>
              <a:rPr lang="ko-KR" altLang="en-US" sz="2150" b="1" kern="0" dirty="0" err="1">
                <a:solidFill>
                  <a:srgbClr val="000000"/>
                </a:solidFill>
                <a:latin typeface="+mn-ea"/>
              </a:rPr>
              <a:t>해시값과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PE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헤더 값 및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 CNN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분석용 이미지를 추출합니다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그 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파일의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 SHA256 </a:t>
            </a:r>
            <a:r>
              <a:rPr lang="ko-KR" altLang="en-US" sz="2150" b="1" kern="0" dirty="0" err="1">
                <a:solidFill>
                  <a:srgbClr val="000000"/>
                </a:solidFill>
                <a:latin typeface="+mn-ea"/>
              </a:rPr>
              <a:t>해시값과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PE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헤더 값은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DB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에 저장합니다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추후에 분석할 파일에 대한 요청에 대응을 위해서 입니다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그 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악성코드를 분석하는 과정에서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CNN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을 이용한 모델 예측 결과와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CNN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의 결과를 보완할 </a:t>
            </a:r>
            <a:r>
              <a:rPr lang="en-US" altLang="ko-KR" sz="2150" b="1" kern="0" dirty="0" err="1">
                <a:solidFill>
                  <a:srgbClr val="000000"/>
                </a:solidFill>
                <a:latin typeface="+mn-ea"/>
              </a:rPr>
              <a:t>Virustotal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서비스의 악성코드 분석 결과를 얻습니다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</a:t>
            </a:r>
          </a:p>
          <a:p>
            <a:pPr marL="31750" marR="3175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웹 페이지 서버에서는 분석할 파일을 받아 별도의 저장 서버로 옮기고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분석한 결과를 출력하는 역할을 담당합니다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저장 서버로 옮기는 과정에서 파일의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MD5 </a:t>
            </a:r>
            <a:r>
              <a:rPr lang="ko-KR" altLang="en-US" sz="2150" b="1" kern="0" dirty="0" err="1">
                <a:solidFill>
                  <a:srgbClr val="000000"/>
                </a:solidFill>
                <a:latin typeface="+mn-ea"/>
              </a:rPr>
              <a:t>해시값을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 분석합니다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추출된 </a:t>
            </a:r>
            <a:r>
              <a:rPr lang="ko-KR" altLang="en-US" sz="2150" b="1" kern="0" dirty="0" err="1">
                <a:solidFill>
                  <a:srgbClr val="000000"/>
                </a:solidFill>
                <a:latin typeface="+mn-ea"/>
              </a:rPr>
              <a:t>해시값을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 가지고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DB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서버에서 일치하는 </a:t>
            </a:r>
            <a:r>
              <a:rPr lang="ko-KR" altLang="en-US" sz="2150" b="1" kern="0" dirty="0" err="1">
                <a:solidFill>
                  <a:srgbClr val="000000"/>
                </a:solidFill>
                <a:latin typeface="+mn-ea"/>
              </a:rPr>
              <a:t>해시값의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 데이터를 출력합니다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저장 서버에서는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AWS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람다 함수를 사용하여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S3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에 파일이 들어왔을 때 악성코드 분석 서버가 동작하게 됩니다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그 후 악성코드 분석 서버에서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DB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에 결과값을 넘겨줍니다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</a:t>
            </a:r>
          </a:p>
          <a:p>
            <a:pPr marL="31750" marR="3175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본 프로젝트는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AWS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기반 클라우드 환경에서 작동하며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악성코드 분석 서버는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Python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 및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10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여 가지 이상의 라이브러리를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웹 페이지 서버는 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node.js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를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2150" b="1" kern="0" dirty="0">
                <a:solidFill>
                  <a:srgbClr val="000000"/>
                </a:solidFill>
                <a:latin typeface="+mn-ea"/>
              </a:rPr>
              <a:t>활용하여 개발되었습니다</a:t>
            </a:r>
            <a:r>
              <a:rPr lang="en-US" altLang="ko-KR" sz="2150" b="1" kern="0" dirty="0">
                <a:solidFill>
                  <a:srgbClr val="000000"/>
                </a:solidFill>
                <a:latin typeface="+mn-ea"/>
              </a:rPr>
              <a:t>.</a:t>
            </a:r>
            <a:endParaRPr lang="en-US" altLang="ko-KR" sz="2150" b="1" kern="0" spc="0" dirty="0">
              <a:solidFill>
                <a:srgbClr val="000000"/>
              </a:solidFill>
              <a:effectLst/>
              <a:latin typeface="+mn-ea"/>
            </a:endParaRPr>
          </a:p>
          <a:p>
            <a:pPr marL="31750" marR="3175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150" b="1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495505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670</TotalTime>
  <Words>713</Words>
  <Application>Microsoft Office PowerPoint</Application>
  <PresentationFormat>사용자 지정</PresentationFormat>
  <Paragraphs>34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8" baseType="lpstr">
      <vt:lpstr>Calibri</vt:lpstr>
      <vt:lpstr>맑은 고딕</vt:lpstr>
      <vt:lpstr>Calibri Light</vt:lpstr>
      <vt:lpstr>KoPubWorld돋움체 Bold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 jiho</dc:creator>
  <cp:lastModifiedBy>김동영</cp:lastModifiedBy>
  <cp:revision>25</cp:revision>
  <cp:lastPrinted>2022-05-27T03:22:59Z</cp:lastPrinted>
  <dcterms:created xsi:type="dcterms:W3CDTF">2020-11-19T05:40:31Z</dcterms:created>
  <dcterms:modified xsi:type="dcterms:W3CDTF">2022-05-27T04:34:54Z</dcterms:modified>
</cp:coreProperties>
</file>

<file path=docProps/thumbnail.jpeg>
</file>